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67" r:id="rId2"/>
    <p:sldId id="257" r:id="rId3"/>
    <p:sldId id="258" r:id="rId4"/>
    <p:sldId id="259" r:id="rId5"/>
    <p:sldId id="260" r:id="rId6"/>
    <p:sldId id="269" r:id="rId7"/>
    <p:sldId id="261" r:id="rId8"/>
    <p:sldId id="263" r:id="rId9"/>
    <p:sldId id="265" r:id="rId10"/>
    <p:sldId id="264" r:id="rId11"/>
    <p:sldId id="266"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265" autoAdjust="0"/>
    <p:restoredTop sz="94660"/>
  </p:normalViewPr>
  <p:slideViewPr>
    <p:cSldViewPr snapToGrid="0" snapToObjects="1">
      <p:cViewPr varScale="1">
        <p:scale>
          <a:sx n="74" d="100"/>
          <a:sy n="74" d="100"/>
        </p:scale>
        <p:origin x="1133"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jpeg>
</file>

<file path=ppt/media/image3.jpeg>
</file>

<file path=ppt/media/image4.jpeg>
</file>

<file path=ppt/media/image5.jpeg>
</file>

<file path=ppt/media/image6.png>
</file>

<file path=ppt/media/image7.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66402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4827963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9558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14868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62864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9/24/2024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26605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9/24/2024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661390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9/24/2024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248333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BCAD085-E8A6-8845-BD4E-CB4CCA059FC4}" type="datetimeFigureOut">
              <a:rPr lang="en-US" smtClean="0"/>
              <a:t>9/24/2024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024061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5BCAD085-E8A6-8845-BD4E-CB4CCA059FC4}" type="datetimeFigureOut">
              <a:rPr lang="en-US" smtClean="0"/>
              <a:t>9/24/2024</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3957214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9/24/2024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014781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5BCAD085-E8A6-8845-BD4E-CB4CCA059FC4}" type="datetimeFigureOut">
              <a:rPr lang="en-US" smtClean="0"/>
              <a:t>9/24/2024</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C1FF6DA9-008F-8B48-92A6-B652298478BF}" type="slidenum">
              <a:rPr lang="en-US" smtClean="0"/>
              <a:t>‹#›</a:t>
            </a:fld>
            <a:endParaRPr 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77710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3D face graphic">
            <a:extLst>
              <a:ext uri="{FF2B5EF4-FFF2-40B4-BE49-F238E27FC236}">
                <a16:creationId xmlns:a16="http://schemas.microsoft.com/office/drawing/2014/main" id="{E145F3B7-28E0-B278-CDD0-F1E4F90FE092}"/>
              </a:ext>
            </a:extLst>
          </p:cNvPr>
          <p:cNvPicPr>
            <a:picLocks noChangeAspect="1"/>
          </p:cNvPicPr>
          <p:nvPr/>
        </p:nvPicPr>
        <p:blipFill>
          <a:blip r:embed="rId2">
            <a:duotone>
              <a:schemeClr val="bg2">
                <a:shade val="45000"/>
                <a:satMod val="135000"/>
              </a:schemeClr>
              <a:prstClr val="white"/>
            </a:duotone>
            <a:alphaModFix amt="35000"/>
          </a:blip>
          <a:srcRect l="16667"/>
          <a:stretch/>
        </p:blipFill>
        <p:spPr>
          <a:xfrm>
            <a:off x="20" y="10"/>
            <a:ext cx="9143980" cy="685799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cxnSp>
        <p:nvCxnSpPr>
          <p:cNvPr id="10" name="Straight Connector 9">
            <a:extLst>
              <a:ext uri="{FF2B5EF4-FFF2-40B4-BE49-F238E27FC236}">
                <a16:creationId xmlns:a16="http://schemas.microsoft.com/office/drawing/2014/main" id="{E9F7CBA9-9D9B-479F-AAB5-BF785971CD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5149" y="1737845"/>
            <a:ext cx="747522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084D218-B8EE-B53B-C2F2-C53AD0839C72}"/>
              </a:ext>
            </a:extLst>
          </p:cNvPr>
          <p:cNvSpPr>
            <a:spLocks noGrp="1"/>
          </p:cNvSpPr>
          <p:nvPr>
            <p:ph type="title"/>
          </p:nvPr>
        </p:nvSpPr>
        <p:spPr>
          <a:xfrm>
            <a:off x="147485" y="286603"/>
            <a:ext cx="8908026" cy="1450757"/>
          </a:xfrm>
        </p:spPr>
        <p:txBody>
          <a:bodyPr>
            <a:normAutofit fontScale="90000"/>
          </a:bodyPr>
          <a:lstStyle/>
          <a:p>
            <a:pPr algn="ctr">
              <a:lnSpc>
                <a:spcPct val="100000"/>
              </a:lnSpc>
            </a:pPr>
            <a:r>
              <a:rPr lang="en-US" sz="3400" b="1" spc="0" dirty="0"/>
              <a:t>Diagnostic Model using Neuroimages for Stroke Identification</a:t>
            </a:r>
            <a:br>
              <a:rPr lang="en-US" sz="3400" b="1" spc="0" dirty="0"/>
            </a:br>
            <a:r>
              <a:rPr lang="en-US" sz="3400" b="1" spc="0" dirty="0"/>
              <a:t>A Machine Learning Approach</a:t>
            </a:r>
            <a:endParaRPr lang="en-IN" sz="3400" spc="0" dirty="0"/>
          </a:p>
        </p:txBody>
      </p:sp>
      <p:sp>
        <p:nvSpPr>
          <p:cNvPr id="3" name="Content Placeholder 2">
            <a:extLst>
              <a:ext uri="{FF2B5EF4-FFF2-40B4-BE49-F238E27FC236}">
                <a16:creationId xmlns:a16="http://schemas.microsoft.com/office/drawing/2014/main" id="{82331373-69B3-7300-BAD1-8AC1A4A27FE8}"/>
              </a:ext>
            </a:extLst>
          </p:cNvPr>
          <p:cNvSpPr>
            <a:spLocks noGrp="1"/>
          </p:cNvSpPr>
          <p:nvPr>
            <p:ph idx="1"/>
          </p:nvPr>
        </p:nvSpPr>
        <p:spPr>
          <a:xfrm>
            <a:off x="822959" y="1845734"/>
            <a:ext cx="7926185" cy="4023360"/>
          </a:xfrm>
        </p:spPr>
        <p:txBody>
          <a:bodyPr>
            <a:normAutofit/>
          </a:bodyPr>
          <a:lstStyle/>
          <a:p>
            <a:pPr marL="0" indent="0">
              <a:buNone/>
            </a:pPr>
            <a:r>
              <a:rPr lang="en-US" sz="1900" dirty="0">
                <a:latin typeface="Bahnschrift SemiBold" panose="020B0502040204020203" pitchFamily="34" charset="0"/>
              </a:rPr>
              <a:t>Under The Guidance of         Project coordinator        Hod-CSE(AI&amp;ML)</a:t>
            </a:r>
          </a:p>
          <a:p>
            <a:pPr marL="0" indent="0">
              <a:buNone/>
            </a:pPr>
            <a:r>
              <a:rPr lang="en-US" sz="1900" dirty="0">
                <a:latin typeface="Bahnschrift SemiBold" panose="020B0502040204020203" pitchFamily="34" charset="0"/>
              </a:rPr>
              <a:t>  </a:t>
            </a:r>
            <a:r>
              <a:rPr lang="en-US" sz="1900" dirty="0" err="1">
                <a:latin typeface="Bahnschrift SemiBold" panose="020B0502040204020203" pitchFamily="34" charset="0"/>
              </a:rPr>
              <a:t>Mrs.Satya</a:t>
            </a:r>
            <a:r>
              <a:rPr lang="en-US" sz="1900" dirty="0">
                <a:latin typeface="Bahnschrift SemiBold" panose="020B0502040204020203" pitchFamily="34" charset="0"/>
              </a:rPr>
              <a:t> Sudha                     Mrs. </a:t>
            </a:r>
            <a:r>
              <a:rPr lang="en-US" sz="1900" dirty="0" err="1">
                <a:latin typeface="Bahnschrift SemiBold" panose="020B0502040204020203" pitchFamily="34" charset="0"/>
              </a:rPr>
              <a:t>G.Sri</a:t>
            </a:r>
            <a:r>
              <a:rPr lang="en-US" sz="1900" dirty="0">
                <a:latin typeface="Bahnschrift SemiBold" panose="020B0502040204020203" pitchFamily="34" charset="0"/>
              </a:rPr>
              <a:t> Sudha            </a:t>
            </a:r>
            <a:r>
              <a:rPr lang="en-US" sz="1900" dirty="0" err="1">
                <a:latin typeface="Bahnschrift SemiBold" panose="020B0502040204020203" pitchFamily="34" charset="0"/>
              </a:rPr>
              <a:t>Dr.S.Kavitha</a:t>
            </a:r>
            <a:endParaRPr lang="en-US" sz="1900" dirty="0">
              <a:latin typeface="Bahnschrift SemiBold" panose="020B0502040204020203" pitchFamily="34" charset="0"/>
            </a:endParaRPr>
          </a:p>
          <a:p>
            <a:pPr marL="0" indent="0">
              <a:buNone/>
            </a:pPr>
            <a:r>
              <a:rPr lang="en-US" sz="1900" dirty="0">
                <a:latin typeface="Bahnschrift SemiBold" panose="020B0502040204020203" pitchFamily="34" charset="0"/>
              </a:rPr>
              <a:t>Assistant Professor             Assistant Professor        Associate Professor</a:t>
            </a:r>
          </a:p>
          <a:p>
            <a:pPr marL="0" indent="0">
              <a:buNone/>
            </a:pPr>
            <a:r>
              <a:rPr lang="en-US" sz="1900" dirty="0"/>
              <a:t>                                                                                                     </a:t>
            </a:r>
          </a:p>
          <a:p>
            <a:pPr marL="0" indent="0">
              <a:buNone/>
            </a:pPr>
            <a:r>
              <a:rPr lang="en-US" dirty="0">
                <a:solidFill>
                  <a:schemeClr val="tx1">
                    <a:lumMod val="95000"/>
                    <a:lumOff val="5000"/>
                  </a:schemeClr>
                </a:solidFill>
              </a:rPr>
              <a:t>                                                                 </a:t>
            </a:r>
            <a:r>
              <a:rPr lang="en-IN" dirty="0">
                <a:solidFill>
                  <a:schemeClr val="tx1">
                    <a:lumMod val="95000"/>
                    <a:lumOff val="5000"/>
                  </a:schemeClr>
                </a:solidFill>
              </a:rPr>
              <a:t>Ayushman Sharma  – 21AG1A6669</a:t>
            </a:r>
          </a:p>
          <a:p>
            <a:r>
              <a:rPr lang="en-IN" dirty="0">
                <a:solidFill>
                  <a:schemeClr val="tx1">
                    <a:lumMod val="95000"/>
                    <a:lumOff val="5000"/>
                  </a:schemeClr>
                </a:solidFill>
              </a:rPr>
              <a:t>                                                               </a:t>
            </a:r>
            <a:r>
              <a:rPr lang="en-IN" dirty="0" err="1">
                <a:solidFill>
                  <a:schemeClr val="tx1">
                    <a:lumMod val="95000"/>
                    <a:lumOff val="5000"/>
                  </a:schemeClr>
                </a:solidFill>
              </a:rPr>
              <a:t>Preetham</a:t>
            </a:r>
            <a:r>
              <a:rPr lang="en-IN" dirty="0">
                <a:solidFill>
                  <a:schemeClr val="tx1">
                    <a:lumMod val="95000"/>
                    <a:lumOff val="5000"/>
                  </a:schemeClr>
                </a:solidFill>
              </a:rPr>
              <a:t> Reddy      – 21AG1A6667</a:t>
            </a:r>
          </a:p>
          <a:p>
            <a:r>
              <a:rPr lang="en-IN" dirty="0">
                <a:solidFill>
                  <a:schemeClr val="tx1">
                    <a:lumMod val="95000"/>
                    <a:lumOff val="5000"/>
                  </a:schemeClr>
                </a:solidFill>
              </a:rPr>
              <a:t>                                                               K. Roja                        – 21AG1A6687</a:t>
            </a:r>
          </a:p>
          <a:p>
            <a:endParaRPr lang="en-IN" sz="1900" dirty="0"/>
          </a:p>
        </p:txBody>
      </p:sp>
      <p:sp>
        <p:nvSpPr>
          <p:cNvPr id="12" name="Rectangle 11">
            <a:extLst>
              <a:ext uri="{FF2B5EF4-FFF2-40B4-BE49-F238E27FC236}">
                <a16:creationId xmlns:a16="http://schemas.microsoft.com/office/drawing/2014/main" id="{154480E5-678B-478F-9170-46502C5FB3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 y="6334316"/>
            <a:ext cx="9143989"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B598D875-841B-47A7-B4C8-237DBCE2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9144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975586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39736"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5"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69277" y="605896"/>
            <a:ext cx="2313633" cy="5646208"/>
          </a:xfrm>
        </p:spPr>
        <p:txBody>
          <a:bodyPr anchor="ctr">
            <a:normAutofit/>
          </a:bodyPr>
          <a:lstStyle/>
          <a:p>
            <a:r>
              <a:rPr lang="en-IN" sz="3100">
                <a:solidFill>
                  <a:srgbClr val="FFFFFF"/>
                </a:solidFill>
              </a:rPr>
              <a:t>Literature Survey: Conclusion</a:t>
            </a:r>
          </a:p>
        </p:txBody>
      </p:sp>
      <p:sp>
        <p:nvSpPr>
          <p:cNvPr id="16"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p:cNvSpPr>
            <a:spLocks noGrp="1"/>
          </p:cNvSpPr>
          <p:nvPr>
            <p:ph idx="1"/>
          </p:nvPr>
        </p:nvSpPr>
        <p:spPr>
          <a:xfrm>
            <a:off x="3318368" y="605896"/>
            <a:ext cx="5584147" cy="5646208"/>
          </a:xfrm>
        </p:spPr>
        <p:txBody>
          <a:bodyPr anchor="ctr">
            <a:normAutofit/>
          </a:bodyPr>
          <a:lstStyle/>
          <a:p>
            <a:pPr algn="just"/>
            <a:r>
              <a:rPr lang="en-US" dirty="0"/>
              <a:t>In conclusion, our project introduces several innovations in stroke diagnosis using neuroimages. By leveraging advanced CNN techniques and larger, more diverse datasets, our approach improves both accuracy and generalizability.</a:t>
            </a:r>
          </a:p>
          <a:p>
            <a:pPr algn="just"/>
            <a:r>
              <a:rPr lang="en-US" dirty="0"/>
              <a:t>Furthermore, integrating clinical data with neuroimage analysis provides a holistic diagnostic tool that surpasses current methods, making it highly valuable for real-time stroke identification in healthcare settings.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43"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FA4CD5CB-D209-4D70-8CA4-629731C592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40BA24-CC6F-31BD-D80E-4B6BEF6B9629}"/>
              </a:ext>
            </a:extLst>
          </p:cNvPr>
          <p:cNvSpPr>
            <a:spLocks noGrp="1"/>
          </p:cNvSpPr>
          <p:nvPr>
            <p:ph type="title"/>
          </p:nvPr>
        </p:nvSpPr>
        <p:spPr>
          <a:xfrm>
            <a:off x="6105832" y="639097"/>
            <a:ext cx="2551471" cy="3686015"/>
          </a:xfrm>
        </p:spPr>
        <p:txBody>
          <a:bodyPr vert="horz" lIns="91440" tIns="45720" rIns="91440" bIns="45720" rtlCol="0" anchor="b">
            <a:normAutofit/>
          </a:bodyPr>
          <a:lstStyle/>
          <a:p>
            <a:r>
              <a:rPr lang="en-US" sz="5700">
                <a:solidFill>
                  <a:schemeClr val="tx1">
                    <a:lumMod val="85000"/>
                    <a:lumOff val="15000"/>
                  </a:schemeClr>
                </a:solidFill>
              </a:rPr>
              <a:t>THANK YOU.</a:t>
            </a:r>
          </a:p>
        </p:txBody>
      </p:sp>
      <p:pic>
        <p:nvPicPr>
          <p:cNvPr id="6" name="Graphic 5" descr="Handshake">
            <a:extLst>
              <a:ext uri="{FF2B5EF4-FFF2-40B4-BE49-F238E27FC236}">
                <a16:creationId xmlns:a16="http://schemas.microsoft.com/office/drawing/2014/main" id="{62D74B0F-B807-D802-1461-E7B429735B0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0502" y="640081"/>
            <a:ext cx="5054156" cy="5054156"/>
          </a:xfrm>
          <a:prstGeom prst="rect">
            <a:avLst/>
          </a:prstGeom>
        </p:spPr>
      </p:pic>
      <p:cxnSp>
        <p:nvCxnSpPr>
          <p:cNvPr id="17" name="Straight Connector 16">
            <a:extLst>
              <a:ext uri="{FF2B5EF4-FFF2-40B4-BE49-F238E27FC236}">
                <a16:creationId xmlns:a16="http://schemas.microsoft.com/office/drawing/2014/main" id="{5C6A2BAE-B461-4B55-8E1F-0722ABDD13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56978" y="4343400"/>
            <a:ext cx="240030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B4C27B90-DF2B-4D00-BA07-18ED774CD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 y="6334316"/>
            <a:ext cx="9143989"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a:extLst>
              <a:ext uri="{FF2B5EF4-FFF2-40B4-BE49-F238E27FC236}">
                <a16:creationId xmlns:a16="http://schemas.microsoft.com/office/drawing/2014/main" id="{593ACC25-C262-417A-8AA9-0641C772B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9144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27848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11973C2-EB8B-452A-A698-4A252FD3A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0162E77-11AD-44A7-84EC-40C59EEFB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17620" y="169817"/>
            <a:ext cx="4776107" cy="963483"/>
          </a:xfrm>
        </p:spPr>
        <p:txBody>
          <a:bodyPr>
            <a:normAutofit/>
          </a:bodyPr>
          <a:lstStyle/>
          <a:p>
            <a:r>
              <a:rPr b="1" dirty="0"/>
              <a:t>Abstract</a:t>
            </a:r>
          </a:p>
        </p:txBody>
      </p:sp>
      <p:pic>
        <p:nvPicPr>
          <p:cNvPr id="5" name="Picture 4" descr="Scan of a human brain in a neurology clinic">
            <a:extLst>
              <a:ext uri="{FF2B5EF4-FFF2-40B4-BE49-F238E27FC236}">
                <a16:creationId xmlns:a16="http://schemas.microsoft.com/office/drawing/2014/main" id="{2F727743-21FE-5890-CAC2-51B5DC2D390E}"/>
              </a:ext>
            </a:extLst>
          </p:cNvPr>
          <p:cNvPicPr>
            <a:picLocks noChangeAspect="1"/>
          </p:cNvPicPr>
          <p:nvPr/>
        </p:nvPicPr>
        <p:blipFill>
          <a:blip r:embed="rId2"/>
          <a:srcRect l="55691" r="6201" b="-2"/>
          <a:stretch/>
        </p:blipFill>
        <p:spPr>
          <a:xfrm>
            <a:off x="20" y="-12128"/>
            <a:ext cx="3490702" cy="6870127"/>
          </a:xfrm>
          <a:prstGeom prst="rect">
            <a:avLst/>
          </a:prstGeom>
        </p:spPr>
      </p:pic>
      <p:cxnSp>
        <p:nvCxnSpPr>
          <p:cNvPr id="13" name="Straight Connector 12">
            <a:extLst>
              <a:ext uri="{FF2B5EF4-FFF2-40B4-BE49-F238E27FC236}">
                <a16:creationId xmlns:a16="http://schemas.microsoft.com/office/drawing/2014/main" id="{5AB158E9-1B40-4CD6-95F0-95CA11DF7B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65712" y="2085703"/>
            <a:ext cx="4628015"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3771900" y="1450768"/>
            <a:ext cx="5091545" cy="4135393"/>
          </a:xfrm>
        </p:spPr>
        <p:txBody>
          <a:bodyPr>
            <a:noAutofit/>
          </a:bodyPr>
          <a:lstStyle/>
          <a:p>
            <a:pPr algn="just">
              <a:lnSpc>
                <a:spcPct val="100000"/>
              </a:lnSpc>
              <a:spcBef>
                <a:spcPts val="25"/>
              </a:spcBef>
            </a:pPr>
            <a:r>
              <a:rPr lang="en-US" sz="1600" kern="1500" dirty="0"/>
              <a:t>Stroke is a serious medical condition that requires timely and accurate diagnosis to improve patient outcomes.</a:t>
            </a:r>
            <a:endParaRPr lang="en-US" sz="1600" kern="1500" dirty="0">
              <a:solidFill>
                <a:srgbClr val="000000"/>
              </a:solidFill>
              <a:effectLst/>
              <a:latin typeface="+mj-lt"/>
              <a:ea typeface="Times New Roman" panose="02020603050405020304" pitchFamily="18" charset="0"/>
            </a:endParaRPr>
          </a:p>
          <a:p>
            <a:pPr algn="just">
              <a:lnSpc>
                <a:spcPct val="100000"/>
              </a:lnSpc>
              <a:spcBef>
                <a:spcPts val="25"/>
              </a:spcBef>
            </a:pPr>
            <a:r>
              <a:rPr lang="en-US" sz="1600" kern="1500" dirty="0">
                <a:solidFill>
                  <a:srgbClr val="000000"/>
                </a:solidFill>
                <a:effectLst/>
                <a:latin typeface="+mj-lt"/>
                <a:ea typeface="Times New Roman" panose="02020603050405020304" pitchFamily="18" charset="0"/>
              </a:rPr>
              <a:t>Stroke identification involves detecting the stroke from dataset and classifying stroke types from neuroimages. Strokes can be ischemic (caused by blood clots) or hemorrhagic (caused by bleeding). This project aims to develop a machine learning model for detection of stroke as well as identify and classify strokes using neuroimages such as MRI and CT scans. The process involves collecting neuroimaging data, preprocessing the images, and extracting relevant features. Various machine learning algorithms, particularly convolutional neural networks (CNNs), are trained to recognize patterns in the images that indicate different types of strokes. The model is evaluated using metrics like accuracy and precision to ensure its reliability. Ultimately, the goal is to create a system that can assist healthcare professionals in diagnosing strokes quickly and accurately, potentially improving treatment decisions and patient care. Early and accurate detection is crucial for effective treatment.</a:t>
            </a:r>
            <a:endParaRPr lang="en-IN" sz="1600" kern="1500" dirty="0">
              <a:effectLst/>
              <a:latin typeface="+mj-lt"/>
              <a:ea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518432"/>
            <a:ext cx="7543800" cy="940948"/>
          </a:xfrm>
        </p:spPr>
        <p:txBody>
          <a:bodyPr/>
          <a:lstStyle/>
          <a:p>
            <a:r>
              <a:rPr b="1" dirty="0"/>
              <a:t>Introduction</a:t>
            </a:r>
          </a:p>
        </p:txBody>
      </p:sp>
      <p:sp>
        <p:nvSpPr>
          <p:cNvPr id="3" name="Content Placeholder 2"/>
          <p:cNvSpPr>
            <a:spLocks noGrp="1"/>
          </p:cNvSpPr>
          <p:nvPr>
            <p:ph idx="1"/>
          </p:nvPr>
        </p:nvSpPr>
        <p:spPr/>
        <p:txBody>
          <a:bodyPr>
            <a:normAutofit/>
          </a:bodyPr>
          <a:lstStyle/>
          <a:p>
            <a:pPr algn="just"/>
            <a:r>
              <a:rPr b="1" dirty="0"/>
              <a:t>Background</a:t>
            </a:r>
            <a:r>
              <a:rPr dirty="0"/>
              <a:t>: Stroke is a leading cause of death and long-term disability worldwide, affecting millions annually. It can lead to severe neurological damage if not treated promptly. Accurate early diagnosis is crucial for successful treatment.</a:t>
            </a:r>
          </a:p>
          <a:p>
            <a:pPr algn="just"/>
            <a:r>
              <a:rPr b="1" dirty="0"/>
              <a:t>Objective</a:t>
            </a:r>
            <a:r>
              <a:rPr dirty="0"/>
              <a:t>: To design a machine learning model that can identify and classify different types of strokes, assisting doctors in quick diagnosis.</a:t>
            </a:r>
          </a:p>
          <a:p>
            <a:pPr algn="just"/>
            <a:r>
              <a:rPr b="1" dirty="0"/>
              <a:t>Importance</a:t>
            </a:r>
            <a:r>
              <a:rPr dirty="0"/>
              <a:t>: Stroke diagnosis involves complex neuroimaging techniques. Our model automates and enhances this process, helping healthcare professionals make better treatment decisions, thus potentially improving patient recovery times and reducing fatalities.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11973C2-EB8B-452A-A698-4A252FD3A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0162E77-11AD-44A7-84EC-40C59EEFB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6200" y="634946"/>
            <a:ext cx="4776107" cy="1450757"/>
          </a:xfrm>
        </p:spPr>
        <p:txBody>
          <a:bodyPr>
            <a:normAutofit/>
          </a:bodyPr>
          <a:lstStyle/>
          <a:p>
            <a:r>
              <a:rPr lang="en-US" b="1"/>
              <a:t>Literature Survey: Scope of Review</a:t>
            </a:r>
          </a:p>
        </p:txBody>
      </p:sp>
      <p:pic>
        <p:nvPicPr>
          <p:cNvPr id="5" name="Picture 4" descr="Magnifying glass showing decling performance">
            <a:extLst>
              <a:ext uri="{FF2B5EF4-FFF2-40B4-BE49-F238E27FC236}">
                <a16:creationId xmlns:a16="http://schemas.microsoft.com/office/drawing/2014/main" id="{CE996741-53E9-3D85-3459-9C18AFDC82D9}"/>
              </a:ext>
            </a:extLst>
          </p:cNvPr>
          <p:cNvPicPr>
            <a:picLocks noChangeAspect="1"/>
          </p:cNvPicPr>
          <p:nvPr/>
        </p:nvPicPr>
        <p:blipFill>
          <a:blip r:embed="rId2"/>
          <a:srcRect l="17760" r="48325" b="1"/>
          <a:stretch/>
        </p:blipFill>
        <p:spPr>
          <a:xfrm>
            <a:off x="20" y="-12128"/>
            <a:ext cx="3490702" cy="6870127"/>
          </a:xfrm>
          <a:prstGeom prst="rect">
            <a:avLst/>
          </a:prstGeom>
        </p:spPr>
      </p:pic>
      <p:cxnSp>
        <p:nvCxnSpPr>
          <p:cNvPr id="13" name="Straight Connector 12">
            <a:extLst>
              <a:ext uri="{FF2B5EF4-FFF2-40B4-BE49-F238E27FC236}">
                <a16:creationId xmlns:a16="http://schemas.microsoft.com/office/drawing/2014/main" id="{5AB158E9-1B40-4CD6-95F0-95CA11DF7B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65712" y="2085703"/>
            <a:ext cx="4628015"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3886200" y="2198914"/>
            <a:ext cx="4776107" cy="3670180"/>
          </a:xfrm>
        </p:spPr>
        <p:txBody>
          <a:bodyPr>
            <a:normAutofit/>
          </a:bodyPr>
          <a:lstStyle/>
          <a:p>
            <a:pPr algn="just"/>
            <a:r>
              <a:rPr lang="en-US" dirty="0"/>
              <a:t>This literature review examines key studies related to stroke diagnosis using neuroimages and machine learning models. It focuses on methods for neuroimage analysis, machine learning techniques applied in stroke detection, and limitations in existing research. The review serves as the foundation for developing a more efficient and accurate stroke identification model.</a:t>
            </a:r>
          </a:p>
          <a:p>
            <a:pPr algn="just"/>
            <a:endParaRPr lang="en-IN" dirty="0"/>
          </a:p>
          <a:p>
            <a:pPr algn="just"/>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5931" y="406287"/>
            <a:ext cx="8917858" cy="774018"/>
          </a:xfrm>
        </p:spPr>
        <p:txBody>
          <a:bodyPr>
            <a:normAutofit fontScale="90000"/>
          </a:bodyPr>
          <a:lstStyle/>
          <a:p>
            <a:r>
              <a:rPr sz="4000" b="1" dirty="0">
                <a:solidFill>
                  <a:schemeClr val="tx1">
                    <a:lumMod val="95000"/>
                    <a:lumOff val="5000"/>
                  </a:schemeClr>
                </a:solidFill>
              </a:rPr>
              <a:t>Literature Survey: Key Studies and</a:t>
            </a:r>
            <a:r>
              <a:rPr lang="en-US" sz="4000" b="1" dirty="0">
                <a:solidFill>
                  <a:schemeClr val="tx1">
                    <a:lumMod val="95000"/>
                    <a:lumOff val="5000"/>
                  </a:schemeClr>
                </a:solidFill>
              </a:rPr>
              <a:t> </a:t>
            </a:r>
            <a:r>
              <a:rPr lang="en-IN" sz="4000" b="1" dirty="0">
                <a:solidFill>
                  <a:schemeClr val="tx1">
                    <a:lumMod val="95000"/>
                    <a:lumOff val="5000"/>
                  </a:schemeClr>
                </a:solidFill>
              </a:rPr>
              <a:t>Methodologies</a:t>
            </a:r>
            <a:endParaRPr sz="4000" b="1" dirty="0">
              <a:solidFill>
                <a:schemeClr val="tx1">
                  <a:lumMod val="95000"/>
                  <a:lumOff val="5000"/>
                </a:schemeClr>
              </a:solidFill>
            </a:endParaRPr>
          </a:p>
        </p:txBody>
      </p:sp>
      <p:sp>
        <p:nvSpPr>
          <p:cNvPr id="3" name="Content Placeholder 2"/>
          <p:cNvSpPr>
            <a:spLocks noGrp="1"/>
          </p:cNvSpPr>
          <p:nvPr>
            <p:ph idx="1"/>
          </p:nvPr>
        </p:nvSpPr>
        <p:spPr>
          <a:xfrm>
            <a:off x="822960" y="1760340"/>
            <a:ext cx="7543801" cy="1676784"/>
          </a:xfrm>
        </p:spPr>
        <p:txBody>
          <a:bodyPr/>
          <a:lstStyle/>
          <a:p>
            <a:pPr algn="just"/>
            <a:r>
              <a:rPr sz="2000" dirty="0"/>
              <a:t>Several studies have demonstrated the use of machine learning models, particularly convolutional neural networks (CNNs), in analyzing neuroimages for stroke diagnosis.</a:t>
            </a:r>
          </a:p>
          <a:p>
            <a:pPr algn="just"/>
            <a:r>
              <a:rPr sz="2000" dirty="0"/>
              <a:t>These studies demonstrate the potential of machine learning in stroke diagnosis, but there are still gaps in data diversity and generalization.</a:t>
            </a:r>
          </a:p>
        </p:txBody>
      </p:sp>
      <p:graphicFrame>
        <p:nvGraphicFramePr>
          <p:cNvPr id="4" name="Table 3">
            <a:extLst>
              <a:ext uri="{FF2B5EF4-FFF2-40B4-BE49-F238E27FC236}">
                <a16:creationId xmlns:a16="http://schemas.microsoft.com/office/drawing/2014/main" id="{C7630C5C-6CCE-D18D-EF29-9961D4B5E5BC}"/>
              </a:ext>
            </a:extLst>
          </p:cNvPr>
          <p:cNvGraphicFramePr>
            <a:graphicFrameLocks noGrp="1"/>
          </p:cNvGraphicFramePr>
          <p:nvPr>
            <p:extLst>
              <p:ext uri="{D42A27DB-BD31-4B8C-83A1-F6EECF244321}">
                <p14:modId xmlns:p14="http://schemas.microsoft.com/office/powerpoint/2010/main" val="171763966"/>
              </p:ext>
            </p:extLst>
          </p:nvPr>
        </p:nvGraphicFramePr>
        <p:xfrm>
          <a:off x="822961" y="3517089"/>
          <a:ext cx="7543800" cy="2739014"/>
        </p:xfrm>
        <a:graphic>
          <a:graphicData uri="http://schemas.openxmlformats.org/drawingml/2006/table">
            <a:tbl>
              <a:tblPr>
                <a:tableStyleId>{5C22544A-7EE6-4342-B048-85BDC9FD1C3A}</a:tableStyleId>
              </a:tblPr>
              <a:tblGrid>
                <a:gridCol w="1954626">
                  <a:extLst>
                    <a:ext uri="{9D8B030D-6E8A-4147-A177-3AD203B41FA5}">
                      <a16:colId xmlns:a16="http://schemas.microsoft.com/office/drawing/2014/main" val="3185425715"/>
                    </a:ext>
                  </a:extLst>
                </a:gridCol>
                <a:gridCol w="1352390">
                  <a:extLst>
                    <a:ext uri="{9D8B030D-6E8A-4147-A177-3AD203B41FA5}">
                      <a16:colId xmlns:a16="http://schemas.microsoft.com/office/drawing/2014/main" val="194681886"/>
                    </a:ext>
                  </a:extLst>
                </a:gridCol>
                <a:gridCol w="1933495">
                  <a:extLst>
                    <a:ext uri="{9D8B030D-6E8A-4147-A177-3AD203B41FA5}">
                      <a16:colId xmlns:a16="http://schemas.microsoft.com/office/drawing/2014/main" val="1202486996"/>
                    </a:ext>
                  </a:extLst>
                </a:gridCol>
                <a:gridCol w="2303289">
                  <a:extLst>
                    <a:ext uri="{9D8B030D-6E8A-4147-A177-3AD203B41FA5}">
                      <a16:colId xmlns:a16="http://schemas.microsoft.com/office/drawing/2014/main" val="306449582"/>
                    </a:ext>
                  </a:extLst>
                </a:gridCol>
              </a:tblGrid>
              <a:tr h="450995">
                <a:tc>
                  <a:txBody>
                    <a:bodyPr/>
                    <a:lstStyle/>
                    <a:p>
                      <a:pPr algn="ctr" fontAlgn="t"/>
                      <a:br>
                        <a:rPr lang="en-IN" sz="1100" u="none" strike="noStrike">
                          <a:effectLst/>
                        </a:rPr>
                      </a:br>
                      <a:r>
                        <a:rPr lang="en-IN" sz="1100" u="none" strike="noStrike">
                          <a:effectLst/>
                        </a:rPr>
                        <a:t>Paper Title</a:t>
                      </a:r>
                      <a:endParaRPr lang="en-IN" sz="1100" b="1" i="0" u="none" strike="noStrike">
                        <a:solidFill>
                          <a:srgbClr val="000000"/>
                        </a:solidFill>
                        <a:effectLst/>
                        <a:latin typeface="Calibri" panose="020F0502020204030204" pitchFamily="34" charset="0"/>
                      </a:endParaRPr>
                    </a:p>
                  </a:txBody>
                  <a:tcPr marL="6339" marR="6339" marT="6339" marB="0"/>
                </a:tc>
                <a:tc>
                  <a:txBody>
                    <a:bodyPr/>
                    <a:lstStyle/>
                    <a:p>
                      <a:pPr algn="ctr" fontAlgn="t"/>
                      <a:r>
                        <a:rPr lang="en-IN" sz="1100" u="none" strike="noStrike">
                          <a:effectLst/>
                        </a:rPr>
                        <a:t>Author Name</a:t>
                      </a:r>
                      <a:endParaRPr lang="en-IN" sz="1100" b="1" i="0" u="none" strike="noStrike">
                        <a:solidFill>
                          <a:srgbClr val="000000"/>
                        </a:solidFill>
                        <a:effectLst/>
                        <a:latin typeface="Calibri" panose="020F0502020204030204" pitchFamily="34" charset="0"/>
                      </a:endParaRPr>
                    </a:p>
                  </a:txBody>
                  <a:tcPr marL="6339" marR="6339" marT="6339" marB="0"/>
                </a:tc>
                <a:tc>
                  <a:txBody>
                    <a:bodyPr/>
                    <a:lstStyle/>
                    <a:p>
                      <a:pPr algn="ctr" fontAlgn="t"/>
                      <a:r>
                        <a:rPr lang="en-IN" sz="1100" u="none" strike="noStrike">
                          <a:effectLst/>
                        </a:rPr>
                        <a:t>Proposed Methodology</a:t>
                      </a:r>
                      <a:endParaRPr lang="en-IN" sz="1100" b="1" i="0" u="none" strike="noStrike">
                        <a:solidFill>
                          <a:srgbClr val="000000"/>
                        </a:solidFill>
                        <a:effectLst/>
                        <a:latin typeface="Calibri" panose="020F0502020204030204" pitchFamily="34" charset="0"/>
                      </a:endParaRPr>
                    </a:p>
                  </a:txBody>
                  <a:tcPr marL="6339" marR="6339" marT="6339" marB="0"/>
                </a:tc>
                <a:tc>
                  <a:txBody>
                    <a:bodyPr/>
                    <a:lstStyle/>
                    <a:p>
                      <a:pPr algn="ctr" fontAlgn="t"/>
                      <a:r>
                        <a:rPr lang="en-IN" sz="1100" u="none" strike="noStrike">
                          <a:effectLst/>
                        </a:rPr>
                        <a:t>Findings</a:t>
                      </a:r>
                      <a:endParaRPr lang="en-IN" sz="1100" b="1" i="0" u="none" strike="noStrike">
                        <a:solidFill>
                          <a:srgbClr val="000000"/>
                        </a:solidFill>
                        <a:effectLst/>
                        <a:latin typeface="Calibri" panose="020F0502020204030204" pitchFamily="34" charset="0"/>
                      </a:endParaRPr>
                    </a:p>
                  </a:txBody>
                  <a:tcPr marL="6339" marR="6339" marT="6339" marB="0"/>
                </a:tc>
                <a:extLst>
                  <a:ext uri="{0D108BD9-81ED-4DB2-BD59-A6C34878D82A}">
                    <a16:rowId xmlns:a16="http://schemas.microsoft.com/office/drawing/2014/main" val="652273592"/>
                  </a:ext>
                </a:extLst>
              </a:tr>
              <a:tr h="1102660">
                <a:tc>
                  <a:txBody>
                    <a:bodyPr/>
                    <a:lstStyle/>
                    <a:p>
                      <a:pPr algn="ctr" fontAlgn="b"/>
                      <a:r>
                        <a:rPr lang="en-US" sz="1100" u="none" strike="noStrike" dirty="0">
                          <a:effectLst/>
                        </a:rPr>
                        <a:t>An integrated machine learning approach to stroke prediction</a:t>
                      </a:r>
                      <a:endParaRPr lang="en-US" sz="1100" b="0" i="0" u="none" strike="noStrike" dirty="0">
                        <a:solidFill>
                          <a:srgbClr val="000000"/>
                        </a:solidFill>
                        <a:effectLst/>
                        <a:latin typeface="Calibri" panose="020F0502020204030204" pitchFamily="34" charset="0"/>
                      </a:endParaRPr>
                    </a:p>
                  </a:txBody>
                  <a:tcPr marL="6339" marR="6339" marT="6339" marB="0" anchor="b"/>
                </a:tc>
                <a:tc>
                  <a:txBody>
                    <a:bodyPr/>
                    <a:lstStyle/>
                    <a:p>
                      <a:pPr algn="ctr" fontAlgn="b"/>
                      <a:r>
                        <a:rPr lang="en-IN" sz="1100" u="none" strike="noStrike" dirty="0">
                          <a:effectLst/>
                        </a:rPr>
                        <a:t>A. Khosla, Y. Cao, C. C.-Y. Lin, H.-K. Chiu, J. Hu, H. Lee</a:t>
                      </a:r>
                      <a:endParaRPr lang="en-IN" sz="1100" b="0" i="0" u="none" strike="noStrike" dirty="0">
                        <a:solidFill>
                          <a:srgbClr val="000000"/>
                        </a:solidFill>
                        <a:effectLst/>
                        <a:latin typeface="Calibri" panose="020F0502020204030204" pitchFamily="34" charset="0"/>
                      </a:endParaRPr>
                    </a:p>
                  </a:txBody>
                  <a:tcPr marL="6339" marR="6339" marT="6339" marB="0" anchor="b"/>
                </a:tc>
                <a:tc>
                  <a:txBody>
                    <a:bodyPr/>
                    <a:lstStyle/>
                    <a:p>
                      <a:pPr algn="ctr" fontAlgn="b"/>
                      <a:r>
                        <a:rPr lang="en-US" sz="1100" u="none" strike="noStrike" dirty="0">
                          <a:effectLst/>
                        </a:rPr>
                        <a:t>Used an integrated approach combining multiple machine learning models for stroke prediction.</a:t>
                      </a:r>
                      <a:endParaRPr lang="en-US" sz="1100" b="0" i="0" u="none" strike="noStrike" dirty="0">
                        <a:solidFill>
                          <a:srgbClr val="000000"/>
                        </a:solidFill>
                        <a:effectLst/>
                        <a:latin typeface="Calibri" panose="020F0502020204030204" pitchFamily="34" charset="0"/>
                      </a:endParaRPr>
                    </a:p>
                  </a:txBody>
                  <a:tcPr marL="6339" marR="6339" marT="6339" marB="0" anchor="b"/>
                </a:tc>
                <a:tc>
                  <a:txBody>
                    <a:bodyPr/>
                    <a:lstStyle/>
                    <a:p>
                      <a:pPr algn="ctr" fontAlgn="b"/>
                      <a:r>
                        <a:rPr lang="en-US" sz="1100" u="none" strike="noStrike">
                          <a:effectLst/>
                        </a:rPr>
                        <a:t>Machine learning models were able to significantly improve stroke prediction accuracy over traditional methods.</a:t>
                      </a:r>
                      <a:endParaRPr lang="en-US" sz="1100" b="0" i="0" u="none" strike="noStrike">
                        <a:solidFill>
                          <a:srgbClr val="000000"/>
                        </a:solidFill>
                        <a:effectLst/>
                        <a:latin typeface="Calibri" panose="020F0502020204030204" pitchFamily="34" charset="0"/>
                      </a:endParaRPr>
                    </a:p>
                  </a:txBody>
                  <a:tcPr marL="6339" marR="6339" marT="6339" marB="0" anchor="b"/>
                </a:tc>
                <a:extLst>
                  <a:ext uri="{0D108BD9-81ED-4DB2-BD59-A6C34878D82A}">
                    <a16:rowId xmlns:a16="http://schemas.microsoft.com/office/drawing/2014/main" val="3565587724"/>
                  </a:ext>
                </a:extLst>
              </a:tr>
              <a:tr h="1185359">
                <a:tc>
                  <a:txBody>
                    <a:bodyPr/>
                    <a:lstStyle/>
                    <a:p>
                      <a:pPr algn="ctr" fontAlgn="b"/>
                      <a:r>
                        <a:rPr lang="en-US" sz="1100" u="none" strike="noStrike" dirty="0">
                          <a:effectLst/>
                        </a:rPr>
                        <a:t>Stroke risk prediction using machine learning: A prospective cohort study of 0.5 million Chinese adults</a:t>
                      </a:r>
                      <a:endParaRPr lang="en-US" sz="1100" b="0" i="0" u="none" strike="noStrike" dirty="0">
                        <a:solidFill>
                          <a:srgbClr val="000000"/>
                        </a:solidFill>
                        <a:effectLst/>
                        <a:latin typeface="Calibri" panose="020F0502020204030204" pitchFamily="34" charset="0"/>
                      </a:endParaRPr>
                    </a:p>
                  </a:txBody>
                  <a:tcPr marL="6339" marR="6339" marT="6339" marB="0" anchor="b"/>
                </a:tc>
                <a:tc>
                  <a:txBody>
                    <a:bodyPr/>
                    <a:lstStyle/>
                    <a:p>
                      <a:pPr algn="ctr" fontAlgn="b"/>
                      <a:r>
                        <a:rPr lang="en-IN" sz="1100" u="none" strike="noStrike">
                          <a:effectLst/>
                        </a:rPr>
                        <a:t>M. Chun, R. Clarke, B. J. Cairns, D. Clifton, D. Bennett, Y. Chen, Y. Guo, et al.</a:t>
                      </a:r>
                      <a:endParaRPr lang="en-IN" sz="1100" b="0" i="0" u="none" strike="noStrike">
                        <a:solidFill>
                          <a:srgbClr val="000000"/>
                        </a:solidFill>
                        <a:effectLst/>
                        <a:latin typeface="Calibri" panose="020F0502020204030204" pitchFamily="34" charset="0"/>
                      </a:endParaRPr>
                    </a:p>
                  </a:txBody>
                  <a:tcPr marL="6339" marR="6339" marT="6339" marB="0" anchor="b"/>
                </a:tc>
                <a:tc>
                  <a:txBody>
                    <a:bodyPr/>
                    <a:lstStyle/>
                    <a:p>
                      <a:pPr algn="ctr" fontAlgn="b"/>
                      <a:r>
                        <a:rPr lang="en-US" sz="1100" u="none" strike="noStrike" dirty="0">
                          <a:effectLst/>
                        </a:rPr>
                        <a:t>Machine learning models were applied to a large cohort dataset, utilizing data such as age, lifestyle factors, and medical history.</a:t>
                      </a:r>
                      <a:endParaRPr lang="en-US" sz="1100" b="0" i="0" u="none" strike="noStrike" dirty="0">
                        <a:solidFill>
                          <a:srgbClr val="000000"/>
                        </a:solidFill>
                        <a:effectLst/>
                        <a:latin typeface="Calibri" panose="020F0502020204030204" pitchFamily="34" charset="0"/>
                      </a:endParaRPr>
                    </a:p>
                  </a:txBody>
                  <a:tcPr marL="6339" marR="6339" marT="6339" marB="0" anchor="b"/>
                </a:tc>
                <a:tc>
                  <a:txBody>
                    <a:bodyPr/>
                    <a:lstStyle/>
                    <a:p>
                      <a:pPr algn="ctr" fontAlgn="b"/>
                      <a:r>
                        <a:rPr lang="en-US" sz="1100" u="none" strike="noStrike" dirty="0">
                          <a:effectLst/>
                        </a:rPr>
                        <a:t>The model provided high accuracy in predicting stroke risk, identifying age and lifestyle factors as significant contributors.</a:t>
                      </a:r>
                      <a:endParaRPr lang="en-US" sz="1100" b="0" i="0" u="none" strike="noStrike" dirty="0">
                        <a:solidFill>
                          <a:srgbClr val="000000"/>
                        </a:solidFill>
                        <a:effectLst/>
                        <a:latin typeface="Calibri" panose="020F0502020204030204" pitchFamily="34" charset="0"/>
                      </a:endParaRPr>
                    </a:p>
                  </a:txBody>
                  <a:tcPr marL="6339" marR="6339" marT="6339" marB="0" anchor="b"/>
                </a:tc>
                <a:extLst>
                  <a:ext uri="{0D108BD9-81ED-4DB2-BD59-A6C34878D82A}">
                    <a16:rowId xmlns:a16="http://schemas.microsoft.com/office/drawing/2014/main" val="176252654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788492E-2848-5A63-4525-11C4615F0944}"/>
              </a:ext>
            </a:extLst>
          </p:cNvPr>
          <p:cNvGraphicFramePr>
            <a:graphicFrameLocks noGrp="1"/>
          </p:cNvGraphicFramePr>
          <p:nvPr>
            <p:extLst>
              <p:ext uri="{D42A27DB-BD31-4B8C-83A1-F6EECF244321}">
                <p14:modId xmlns:p14="http://schemas.microsoft.com/office/powerpoint/2010/main" val="3193531020"/>
              </p:ext>
            </p:extLst>
          </p:nvPr>
        </p:nvGraphicFramePr>
        <p:xfrm>
          <a:off x="613064" y="305522"/>
          <a:ext cx="7865918" cy="2250642"/>
        </p:xfrm>
        <a:graphic>
          <a:graphicData uri="http://schemas.openxmlformats.org/drawingml/2006/table">
            <a:tbl>
              <a:tblPr>
                <a:tableStyleId>{5C22544A-7EE6-4342-B048-85BDC9FD1C3A}</a:tableStyleId>
              </a:tblPr>
              <a:tblGrid>
                <a:gridCol w="2038088">
                  <a:extLst>
                    <a:ext uri="{9D8B030D-6E8A-4147-A177-3AD203B41FA5}">
                      <a16:colId xmlns:a16="http://schemas.microsoft.com/office/drawing/2014/main" val="4003598812"/>
                    </a:ext>
                  </a:extLst>
                </a:gridCol>
                <a:gridCol w="1410136">
                  <a:extLst>
                    <a:ext uri="{9D8B030D-6E8A-4147-A177-3AD203B41FA5}">
                      <a16:colId xmlns:a16="http://schemas.microsoft.com/office/drawing/2014/main" val="1026820051"/>
                    </a:ext>
                  </a:extLst>
                </a:gridCol>
                <a:gridCol w="2016055">
                  <a:extLst>
                    <a:ext uri="{9D8B030D-6E8A-4147-A177-3AD203B41FA5}">
                      <a16:colId xmlns:a16="http://schemas.microsoft.com/office/drawing/2014/main" val="2986190281"/>
                    </a:ext>
                  </a:extLst>
                </a:gridCol>
                <a:gridCol w="2401639">
                  <a:extLst>
                    <a:ext uri="{9D8B030D-6E8A-4147-A177-3AD203B41FA5}">
                      <a16:colId xmlns:a16="http://schemas.microsoft.com/office/drawing/2014/main" val="327774889"/>
                    </a:ext>
                  </a:extLst>
                </a:gridCol>
              </a:tblGrid>
              <a:tr h="363741">
                <a:tc>
                  <a:txBody>
                    <a:bodyPr/>
                    <a:lstStyle/>
                    <a:p>
                      <a:pPr algn="ctr" fontAlgn="t"/>
                      <a:br>
                        <a:rPr lang="en-IN" sz="1100" u="none" strike="noStrike">
                          <a:effectLst/>
                        </a:rPr>
                      </a:br>
                      <a:r>
                        <a:rPr lang="en-IN" sz="1100" u="none" strike="noStrike">
                          <a:effectLst/>
                        </a:rPr>
                        <a:t>Paper Title</a:t>
                      </a:r>
                      <a:endParaRPr lang="en-IN" sz="1100" b="1" i="0" u="none" strike="noStrike">
                        <a:solidFill>
                          <a:srgbClr val="000000"/>
                        </a:solidFill>
                        <a:effectLst/>
                        <a:latin typeface="Calibri" panose="020F0502020204030204" pitchFamily="34" charset="0"/>
                      </a:endParaRPr>
                    </a:p>
                  </a:txBody>
                  <a:tcPr marL="6339" marR="6339" marT="6339" marB="0"/>
                </a:tc>
                <a:tc>
                  <a:txBody>
                    <a:bodyPr/>
                    <a:lstStyle/>
                    <a:p>
                      <a:pPr algn="ctr" fontAlgn="t"/>
                      <a:r>
                        <a:rPr lang="en-IN" sz="1100" u="none" strike="noStrike">
                          <a:effectLst/>
                        </a:rPr>
                        <a:t>Author Name</a:t>
                      </a:r>
                      <a:endParaRPr lang="en-IN" sz="1100" b="1" i="0" u="none" strike="noStrike">
                        <a:solidFill>
                          <a:srgbClr val="000000"/>
                        </a:solidFill>
                        <a:effectLst/>
                        <a:latin typeface="Calibri" panose="020F0502020204030204" pitchFamily="34" charset="0"/>
                      </a:endParaRPr>
                    </a:p>
                  </a:txBody>
                  <a:tcPr marL="6339" marR="6339" marT="6339" marB="0"/>
                </a:tc>
                <a:tc>
                  <a:txBody>
                    <a:bodyPr/>
                    <a:lstStyle/>
                    <a:p>
                      <a:pPr algn="ctr" fontAlgn="t"/>
                      <a:r>
                        <a:rPr lang="en-IN" sz="1100" u="none" strike="noStrike">
                          <a:effectLst/>
                        </a:rPr>
                        <a:t>Proposed Methodology</a:t>
                      </a:r>
                      <a:endParaRPr lang="en-IN" sz="1100" b="1" i="0" u="none" strike="noStrike">
                        <a:solidFill>
                          <a:srgbClr val="000000"/>
                        </a:solidFill>
                        <a:effectLst/>
                        <a:latin typeface="Calibri" panose="020F0502020204030204" pitchFamily="34" charset="0"/>
                      </a:endParaRPr>
                    </a:p>
                  </a:txBody>
                  <a:tcPr marL="6339" marR="6339" marT="6339" marB="0"/>
                </a:tc>
                <a:tc>
                  <a:txBody>
                    <a:bodyPr/>
                    <a:lstStyle/>
                    <a:p>
                      <a:pPr algn="ctr" fontAlgn="t"/>
                      <a:r>
                        <a:rPr lang="en-IN" sz="1100" u="none" strike="noStrike">
                          <a:effectLst/>
                        </a:rPr>
                        <a:t>Findings</a:t>
                      </a:r>
                      <a:endParaRPr lang="en-IN" sz="1100" b="1" i="0" u="none" strike="noStrike">
                        <a:solidFill>
                          <a:srgbClr val="000000"/>
                        </a:solidFill>
                        <a:effectLst/>
                        <a:latin typeface="Calibri" panose="020F0502020204030204" pitchFamily="34" charset="0"/>
                      </a:endParaRPr>
                    </a:p>
                  </a:txBody>
                  <a:tcPr marL="6339" marR="6339" marT="6339" marB="0"/>
                </a:tc>
                <a:extLst>
                  <a:ext uri="{0D108BD9-81ED-4DB2-BD59-A6C34878D82A}">
                    <a16:rowId xmlns:a16="http://schemas.microsoft.com/office/drawing/2014/main" val="1230601039"/>
                  </a:ext>
                </a:extLst>
              </a:tr>
              <a:tr h="909350">
                <a:tc>
                  <a:txBody>
                    <a:bodyPr/>
                    <a:lstStyle/>
                    <a:p>
                      <a:pPr algn="l" fontAlgn="b"/>
                      <a:r>
                        <a:rPr lang="en-US" sz="1100" u="none" strike="noStrike" dirty="0">
                          <a:effectLst/>
                        </a:rPr>
                        <a:t>Conventional and deep learning methods for skull stripping in brain MRI</a:t>
                      </a:r>
                      <a:endParaRPr lang="en-US" sz="1100" b="0" i="0" u="none" strike="noStrike" dirty="0">
                        <a:solidFill>
                          <a:srgbClr val="000000"/>
                        </a:solidFill>
                        <a:effectLst/>
                        <a:latin typeface="Calibri" panose="020F0502020204030204" pitchFamily="34" charset="0"/>
                      </a:endParaRPr>
                    </a:p>
                  </a:txBody>
                  <a:tcPr marL="6339" marR="6339" marT="6339" marB="0" anchor="b"/>
                </a:tc>
                <a:tc>
                  <a:txBody>
                    <a:bodyPr/>
                    <a:lstStyle/>
                    <a:p>
                      <a:pPr algn="l" fontAlgn="b"/>
                      <a:r>
                        <a:rPr lang="en-US" sz="1100" u="none" strike="noStrike" dirty="0">
                          <a:effectLst/>
                        </a:rPr>
                        <a:t>Conventional and deep learning me</a:t>
                      </a:r>
                      <a:endParaRPr lang="en-US" sz="1100" b="0" i="0" u="none" strike="noStrike" dirty="0">
                        <a:solidFill>
                          <a:srgbClr val="000000"/>
                        </a:solidFill>
                        <a:effectLst/>
                        <a:latin typeface="Calibri" panose="020F0502020204030204" pitchFamily="34" charset="0"/>
                      </a:endParaRPr>
                    </a:p>
                  </a:txBody>
                  <a:tcPr marL="6339" marR="6339" marT="6339" marB="0" anchor="b"/>
                </a:tc>
                <a:tc>
                  <a:txBody>
                    <a:bodyPr/>
                    <a:lstStyle/>
                    <a:p>
                      <a:pPr algn="ctr" fontAlgn="b"/>
                      <a:r>
                        <a:rPr lang="en-US" sz="1100" u="none" strike="noStrike">
                          <a:effectLst/>
                        </a:rPr>
                        <a:t>Investigated the cellular mechanism ferroptosis and its role in stroke progression.</a:t>
                      </a:r>
                      <a:endParaRPr lang="en-US" sz="1100" b="0" i="0" u="none" strike="noStrike">
                        <a:solidFill>
                          <a:srgbClr val="000000"/>
                        </a:solidFill>
                        <a:effectLst/>
                        <a:latin typeface="Calibri" panose="020F0502020204030204" pitchFamily="34" charset="0"/>
                      </a:endParaRPr>
                    </a:p>
                  </a:txBody>
                  <a:tcPr marL="6339" marR="6339" marT="6339" marB="0" anchor="b"/>
                </a:tc>
                <a:tc>
                  <a:txBody>
                    <a:bodyPr/>
                    <a:lstStyle/>
                    <a:p>
                      <a:pPr algn="l" fontAlgn="b"/>
                      <a:r>
                        <a:rPr lang="en-US" sz="1100" u="none" strike="noStrike">
                          <a:effectLst/>
                        </a:rPr>
                        <a:t>Identified ferroptosis as a key mechanism in stroke, opening avenues for therapeutic interventions aimed at reducing ferroptotic cell death during strokes.</a:t>
                      </a:r>
                      <a:endParaRPr lang="en-US" sz="1100" b="0" i="0" u="none" strike="noStrike">
                        <a:solidFill>
                          <a:srgbClr val="000000"/>
                        </a:solidFill>
                        <a:effectLst/>
                        <a:latin typeface="Calibri" panose="020F0502020204030204" pitchFamily="34" charset="0"/>
                      </a:endParaRPr>
                    </a:p>
                  </a:txBody>
                  <a:tcPr marL="6339" marR="6339" marT="6339" marB="0" anchor="b"/>
                </a:tc>
                <a:extLst>
                  <a:ext uri="{0D108BD9-81ED-4DB2-BD59-A6C34878D82A}">
                    <a16:rowId xmlns:a16="http://schemas.microsoft.com/office/drawing/2014/main" val="1308586903"/>
                  </a:ext>
                </a:extLst>
              </a:tr>
              <a:tr h="977551">
                <a:tc>
                  <a:txBody>
                    <a:bodyPr/>
                    <a:lstStyle/>
                    <a:p>
                      <a:pPr algn="l" fontAlgn="b"/>
                      <a:r>
                        <a:rPr lang="en-US" sz="1100" u="none" strike="noStrike">
                          <a:effectLst/>
                        </a:rPr>
                        <a:t>A predictive analytics approach for stroke prediction using machine learning and neural networks</a:t>
                      </a:r>
                      <a:endParaRPr lang="en-US" sz="1100" b="0" i="0" u="none" strike="noStrike">
                        <a:solidFill>
                          <a:srgbClr val="000000"/>
                        </a:solidFill>
                        <a:effectLst/>
                        <a:latin typeface="Calibri" panose="020F0502020204030204" pitchFamily="34" charset="0"/>
                      </a:endParaRPr>
                    </a:p>
                  </a:txBody>
                  <a:tcPr marL="6339" marR="6339" marT="6339" marB="0" anchor="b"/>
                </a:tc>
                <a:tc>
                  <a:txBody>
                    <a:bodyPr/>
                    <a:lstStyle/>
                    <a:p>
                      <a:pPr algn="l" fontAlgn="b"/>
                      <a:r>
                        <a:rPr lang="en-IN" sz="1100" u="none" strike="noStrike">
                          <a:effectLst/>
                        </a:rPr>
                        <a:t>S. Dev, H. Wang, C. S. Nwosu, N. Jain, B. Veeravalli, D. John</a:t>
                      </a:r>
                      <a:endParaRPr lang="en-IN" sz="1100" b="0" i="0" u="none" strike="noStrike">
                        <a:solidFill>
                          <a:srgbClr val="000000"/>
                        </a:solidFill>
                        <a:effectLst/>
                        <a:latin typeface="Calibri" panose="020F0502020204030204" pitchFamily="34" charset="0"/>
                      </a:endParaRPr>
                    </a:p>
                  </a:txBody>
                  <a:tcPr marL="6339" marR="6339" marT="6339" marB="0" anchor="b"/>
                </a:tc>
                <a:tc>
                  <a:txBody>
                    <a:bodyPr/>
                    <a:lstStyle/>
                    <a:p>
                      <a:pPr algn="l" fontAlgn="b"/>
                      <a:r>
                        <a:rPr lang="en-US" sz="1100" u="none" strike="noStrike">
                          <a:effectLst/>
                        </a:rPr>
                        <a:t>Combined medical big data with machine learning algorithms, specifically targeting hypertensive patients to predict stroke risk.</a:t>
                      </a:r>
                      <a:endParaRPr lang="en-US" sz="1100" b="0" i="0" u="none" strike="noStrike">
                        <a:solidFill>
                          <a:srgbClr val="000000"/>
                        </a:solidFill>
                        <a:effectLst/>
                        <a:latin typeface="Calibri" panose="020F0502020204030204" pitchFamily="34" charset="0"/>
                      </a:endParaRPr>
                    </a:p>
                  </a:txBody>
                  <a:tcPr marL="6339" marR="6339" marT="6339" marB="0" anchor="b"/>
                </a:tc>
                <a:tc>
                  <a:txBody>
                    <a:bodyPr/>
                    <a:lstStyle/>
                    <a:p>
                      <a:pPr algn="l" fontAlgn="b"/>
                      <a:r>
                        <a:rPr lang="en-US" sz="1100" u="none" strike="noStrike" dirty="0">
                          <a:effectLst/>
                        </a:rPr>
                        <a:t>The model provided a significant improvement in predicting stroke for hypertensive patients, highlighting hypertension as a critical risk factor for strokes.</a:t>
                      </a:r>
                      <a:endParaRPr lang="en-US" sz="1100" b="0" i="0" u="none" strike="noStrike" dirty="0">
                        <a:solidFill>
                          <a:srgbClr val="000000"/>
                        </a:solidFill>
                        <a:effectLst/>
                        <a:latin typeface="Calibri" panose="020F0502020204030204" pitchFamily="34" charset="0"/>
                      </a:endParaRPr>
                    </a:p>
                  </a:txBody>
                  <a:tcPr marL="6339" marR="6339" marT="6339" marB="0" anchor="b"/>
                </a:tc>
                <a:extLst>
                  <a:ext uri="{0D108BD9-81ED-4DB2-BD59-A6C34878D82A}">
                    <a16:rowId xmlns:a16="http://schemas.microsoft.com/office/drawing/2014/main" val="767939348"/>
                  </a:ext>
                </a:extLst>
              </a:tr>
            </a:tbl>
          </a:graphicData>
        </a:graphic>
      </p:graphicFrame>
      <p:graphicFrame>
        <p:nvGraphicFramePr>
          <p:cNvPr id="8" name="Table 7">
            <a:extLst>
              <a:ext uri="{FF2B5EF4-FFF2-40B4-BE49-F238E27FC236}">
                <a16:creationId xmlns:a16="http://schemas.microsoft.com/office/drawing/2014/main" id="{F6A63284-10B8-D1F5-0783-1D4CC544EBB1}"/>
              </a:ext>
            </a:extLst>
          </p:cNvPr>
          <p:cNvGraphicFramePr>
            <a:graphicFrameLocks noGrp="1"/>
          </p:cNvGraphicFramePr>
          <p:nvPr>
            <p:extLst>
              <p:ext uri="{D42A27DB-BD31-4B8C-83A1-F6EECF244321}">
                <p14:modId xmlns:p14="http://schemas.microsoft.com/office/powerpoint/2010/main" val="994346293"/>
              </p:ext>
            </p:extLst>
          </p:nvPr>
        </p:nvGraphicFramePr>
        <p:xfrm>
          <a:off x="613064" y="3002972"/>
          <a:ext cx="7865918" cy="2597727"/>
        </p:xfrm>
        <a:graphic>
          <a:graphicData uri="http://schemas.openxmlformats.org/drawingml/2006/table">
            <a:tbl>
              <a:tblPr>
                <a:tableStyleId>{5C22544A-7EE6-4342-B048-85BDC9FD1C3A}</a:tableStyleId>
              </a:tblPr>
              <a:tblGrid>
                <a:gridCol w="2038088">
                  <a:extLst>
                    <a:ext uri="{9D8B030D-6E8A-4147-A177-3AD203B41FA5}">
                      <a16:colId xmlns:a16="http://schemas.microsoft.com/office/drawing/2014/main" val="1846961922"/>
                    </a:ext>
                  </a:extLst>
                </a:gridCol>
                <a:gridCol w="1410136">
                  <a:extLst>
                    <a:ext uri="{9D8B030D-6E8A-4147-A177-3AD203B41FA5}">
                      <a16:colId xmlns:a16="http://schemas.microsoft.com/office/drawing/2014/main" val="2585871277"/>
                    </a:ext>
                  </a:extLst>
                </a:gridCol>
                <a:gridCol w="2016055">
                  <a:extLst>
                    <a:ext uri="{9D8B030D-6E8A-4147-A177-3AD203B41FA5}">
                      <a16:colId xmlns:a16="http://schemas.microsoft.com/office/drawing/2014/main" val="3258768411"/>
                    </a:ext>
                  </a:extLst>
                </a:gridCol>
                <a:gridCol w="2401639">
                  <a:extLst>
                    <a:ext uri="{9D8B030D-6E8A-4147-A177-3AD203B41FA5}">
                      <a16:colId xmlns:a16="http://schemas.microsoft.com/office/drawing/2014/main" val="2841348107"/>
                    </a:ext>
                  </a:extLst>
                </a:gridCol>
              </a:tblGrid>
              <a:tr h="419835">
                <a:tc>
                  <a:txBody>
                    <a:bodyPr/>
                    <a:lstStyle/>
                    <a:p>
                      <a:pPr algn="ctr" fontAlgn="t"/>
                      <a:br>
                        <a:rPr lang="en-IN" sz="1100" u="none" strike="noStrike">
                          <a:effectLst/>
                        </a:rPr>
                      </a:br>
                      <a:r>
                        <a:rPr lang="en-IN" sz="1100" u="none" strike="noStrike">
                          <a:effectLst/>
                        </a:rPr>
                        <a:t>Paper Title</a:t>
                      </a:r>
                      <a:endParaRPr lang="en-IN" sz="1100" b="1" i="0" u="none" strike="noStrike">
                        <a:solidFill>
                          <a:srgbClr val="000000"/>
                        </a:solidFill>
                        <a:effectLst/>
                        <a:latin typeface="Calibri" panose="020F0502020204030204" pitchFamily="34" charset="0"/>
                      </a:endParaRPr>
                    </a:p>
                  </a:txBody>
                  <a:tcPr marL="6339" marR="6339" marT="6339" marB="0"/>
                </a:tc>
                <a:tc>
                  <a:txBody>
                    <a:bodyPr/>
                    <a:lstStyle/>
                    <a:p>
                      <a:pPr algn="ctr" fontAlgn="t"/>
                      <a:r>
                        <a:rPr lang="en-IN" sz="1100" u="none" strike="noStrike">
                          <a:effectLst/>
                        </a:rPr>
                        <a:t>Author Name</a:t>
                      </a:r>
                      <a:endParaRPr lang="en-IN" sz="1100" b="1" i="0" u="none" strike="noStrike">
                        <a:solidFill>
                          <a:srgbClr val="000000"/>
                        </a:solidFill>
                        <a:effectLst/>
                        <a:latin typeface="Calibri" panose="020F0502020204030204" pitchFamily="34" charset="0"/>
                      </a:endParaRPr>
                    </a:p>
                  </a:txBody>
                  <a:tcPr marL="6339" marR="6339" marT="6339" marB="0"/>
                </a:tc>
                <a:tc>
                  <a:txBody>
                    <a:bodyPr/>
                    <a:lstStyle/>
                    <a:p>
                      <a:pPr algn="ctr" fontAlgn="t"/>
                      <a:r>
                        <a:rPr lang="en-IN" sz="1100" u="none" strike="noStrike">
                          <a:effectLst/>
                        </a:rPr>
                        <a:t>Proposed Methodology</a:t>
                      </a:r>
                      <a:endParaRPr lang="en-IN" sz="1100" b="1" i="0" u="none" strike="noStrike">
                        <a:solidFill>
                          <a:srgbClr val="000000"/>
                        </a:solidFill>
                        <a:effectLst/>
                        <a:latin typeface="Calibri" panose="020F0502020204030204" pitchFamily="34" charset="0"/>
                      </a:endParaRPr>
                    </a:p>
                  </a:txBody>
                  <a:tcPr marL="6339" marR="6339" marT="6339" marB="0"/>
                </a:tc>
                <a:tc>
                  <a:txBody>
                    <a:bodyPr/>
                    <a:lstStyle/>
                    <a:p>
                      <a:pPr algn="ctr" fontAlgn="t"/>
                      <a:r>
                        <a:rPr lang="en-IN" sz="1100" u="none" strike="noStrike">
                          <a:effectLst/>
                        </a:rPr>
                        <a:t>Findings</a:t>
                      </a:r>
                      <a:endParaRPr lang="en-IN" sz="1100" b="1" i="0" u="none" strike="noStrike">
                        <a:solidFill>
                          <a:srgbClr val="000000"/>
                        </a:solidFill>
                        <a:effectLst/>
                        <a:latin typeface="Calibri" panose="020F0502020204030204" pitchFamily="34" charset="0"/>
                      </a:endParaRPr>
                    </a:p>
                  </a:txBody>
                  <a:tcPr marL="6339" marR="6339" marT="6339" marB="0"/>
                </a:tc>
                <a:extLst>
                  <a:ext uri="{0D108BD9-81ED-4DB2-BD59-A6C34878D82A}">
                    <a16:rowId xmlns:a16="http://schemas.microsoft.com/office/drawing/2014/main" val="2684318284"/>
                  </a:ext>
                </a:extLst>
              </a:tr>
              <a:tr h="1049587">
                <a:tc>
                  <a:txBody>
                    <a:bodyPr/>
                    <a:lstStyle/>
                    <a:p>
                      <a:pPr algn="l" fontAlgn="b"/>
                      <a:r>
                        <a:rPr lang="en-US" sz="1100" u="none" strike="noStrike" dirty="0">
                          <a:effectLst/>
                        </a:rPr>
                        <a:t>Deep learning-enabled brain stroke classification on computed tomography images</a:t>
                      </a:r>
                      <a:endParaRPr lang="en-US" sz="1100" b="0" i="0" u="none" strike="noStrike" dirty="0">
                        <a:solidFill>
                          <a:srgbClr val="000000"/>
                        </a:solidFill>
                        <a:effectLst/>
                        <a:latin typeface="Calibri" panose="020F0502020204030204" pitchFamily="34" charset="0"/>
                      </a:endParaRPr>
                    </a:p>
                  </a:txBody>
                  <a:tcPr marL="6339" marR="6339" marT="6339" marB="0" anchor="b"/>
                </a:tc>
                <a:tc>
                  <a:txBody>
                    <a:bodyPr/>
                    <a:lstStyle/>
                    <a:p>
                      <a:pPr algn="l" fontAlgn="b"/>
                      <a:r>
                        <a:rPr lang="en-IN" sz="1100" u="none" strike="noStrike">
                          <a:effectLst/>
                        </a:rPr>
                        <a:t>A. Tursynova, B. Omarov, N. Tukenova, I. Salgozha, O. Khaaval, R. Ramazanov, B. Ospanov</a:t>
                      </a:r>
                      <a:endParaRPr lang="en-IN" sz="1100" b="0" i="0" u="none" strike="noStrike">
                        <a:solidFill>
                          <a:srgbClr val="000000"/>
                        </a:solidFill>
                        <a:effectLst/>
                        <a:latin typeface="Calibri" panose="020F0502020204030204" pitchFamily="34" charset="0"/>
                      </a:endParaRPr>
                    </a:p>
                  </a:txBody>
                  <a:tcPr marL="6339" marR="6339" marT="6339" marB="0" anchor="b"/>
                </a:tc>
                <a:tc>
                  <a:txBody>
                    <a:bodyPr/>
                    <a:lstStyle/>
                    <a:p>
                      <a:pPr algn="ctr" fontAlgn="b"/>
                      <a:r>
                        <a:rPr lang="en-US" sz="1100" u="none" strike="noStrike">
                          <a:effectLst/>
                        </a:rPr>
                        <a:t>Developed a machine learning model to stratify cardiovascular risk in ischemic stroke patients.</a:t>
                      </a:r>
                      <a:endParaRPr lang="en-US" sz="1100" b="0" i="0" u="none" strike="noStrike">
                        <a:solidFill>
                          <a:srgbClr val="000000"/>
                        </a:solidFill>
                        <a:effectLst/>
                        <a:latin typeface="Calibri" panose="020F0502020204030204" pitchFamily="34" charset="0"/>
                      </a:endParaRPr>
                    </a:p>
                  </a:txBody>
                  <a:tcPr marL="6339" marR="6339" marT="6339" marB="0" anchor="b"/>
                </a:tc>
                <a:tc>
                  <a:txBody>
                    <a:bodyPr/>
                    <a:lstStyle/>
                    <a:p>
                      <a:pPr algn="l" fontAlgn="b"/>
                      <a:r>
                        <a:rPr lang="en-US" sz="1100" u="none" strike="noStrike">
                          <a:effectLst/>
                        </a:rPr>
                        <a:t>The model effectively stratified cardiovascular risk, providing personalized risk assessments for better clinical decision-making in ischemic stroke cases.</a:t>
                      </a:r>
                      <a:endParaRPr lang="en-US" sz="1100" b="0" i="0" u="none" strike="noStrike">
                        <a:solidFill>
                          <a:srgbClr val="000000"/>
                        </a:solidFill>
                        <a:effectLst/>
                        <a:latin typeface="Calibri" panose="020F0502020204030204" pitchFamily="34" charset="0"/>
                      </a:endParaRPr>
                    </a:p>
                  </a:txBody>
                  <a:tcPr marL="6339" marR="6339" marT="6339" marB="0" anchor="b"/>
                </a:tc>
                <a:extLst>
                  <a:ext uri="{0D108BD9-81ED-4DB2-BD59-A6C34878D82A}">
                    <a16:rowId xmlns:a16="http://schemas.microsoft.com/office/drawing/2014/main" val="1920517257"/>
                  </a:ext>
                </a:extLst>
              </a:tr>
              <a:tr h="1128305">
                <a:tc>
                  <a:txBody>
                    <a:bodyPr/>
                    <a:lstStyle/>
                    <a:p>
                      <a:pPr algn="l" fontAlgn="b"/>
                      <a:r>
                        <a:rPr lang="en-US" sz="1100" u="none" strike="noStrike">
                          <a:effectLst/>
                        </a:rPr>
                        <a:t>Predicting brain stroke using IoT-enabled deep learning and machine learning: Advancing sustainable healthcare</a:t>
                      </a:r>
                      <a:endParaRPr lang="en-US" sz="1100" b="0" i="0" u="none" strike="noStrike">
                        <a:solidFill>
                          <a:srgbClr val="000000"/>
                        </a:solidFill>
                        <a:effectLst/>
                        <a:latin typeface="Calibri" panose="020F0502020204030204" pitchFamily="34" charset="0"/>
                      </a:endParaRPr>
                    </a:p>
                  </a:txBody>
                  <a:tcPr marL="6339" marR="6339" marT="6339" marB="0" anchor="b"/>
                </a:tc>
                <a:tc>
                  <a:txBody>
                    <a:bodyPr/>
                    <a:lstStyle/>
                    <a:p>
                      <a:pPr algn="l" fontAlgn="b"/>
                      <a:r>
                        <a:rPr lang="en-IN" sz="1100" u="none" strike="noStrike" dirty="0">
                          <a:effectLst/>
                        </a:rPr>
                        <a:t>M. Gupta, P. Meghana, K. H. Reddy, P. </a:t>
                      </a:r>
                      <a:r>
                        <a:rPr lang="en-IN" sz="1100" u="none" strike="noStrike" dirty="0" err="1">
                          <a:effectLst/>
                        </a:rPr>
                        <a:t>Supraja</a:t>
                      </a:r>
                      <a:endParaRPr lang="en-IN" sz="1100" b="0" i="0" u="none" strike="noStrike" dirty="0">
                        <a:solidFill>
                          <a:srgbClr val="000000"/>
                        </a:solidFill>
                        <a:effectLst/>
                        <a:latin typeface="Calibri" panose="020F0502020204030204" pitchFamily="34" charset="0"/>
                      </a:endParaRPr>
                    </a:p>
                  </a:txBody>
                  <a:tcPr marL="6339" marR="6339" marT="6339" marB="0" anchor="b"/>
                </a:tc>
                <a:tc>
                  <a:txBody>
                    <a:bodyPr/>
                    <a:lstStyle/>
                    <a:p>
                      <a:pPr algn="l" fontAlgn="b"/>
                      <a:r>
                        <a:rPr lang="en-US" sz="1100" u="none" strike="noStrike" dirty="0">
                          <a:effectLst/>
                        </a:rPr>
                        <a:t>Applied predictive analytics and neural networks to develop a model for stroke prediction based on historical health data.</a:t>
                      </a:r>
                      <a:endParaRPr lang="en-US" sz="1100" b="0" i="0" u="none" strike="noStrike" dirty="0">
                        <a:solidFill>
                          <a:srgbClr val="000000"/>
                        </a:solidFill>
                        <a:effectLst/>
                        <a:latin typeface="Calibri" panose="020F0502020204030204" pitchFamily="34" charset="0"/>
                      </a:endParaRPr>
                    </a:p>
                  </a:txBody>
                  <a:tcPr marL="6339" marR="6339" marT="6339" marB="0" anchor="b"/>
                </a:tc>
                <a:tc>
                  <a:txBody>
                    <a:bodyPr/>
                    <a:lstStyle/>
                    <a:p>
                      <a:pPr algn="l" fontAlgn="b"/>
                      <a:r>
                        <a:rPr lang="en-US" sz="1100" u="none" strike="noStrike" dirty="0">
                          <a:effectLst/>
                        </a:rPr>
                        <a:t>Achieved high predictive accuracy in stroke prediction using neural networks, with health history playing a pivotal role in model success.</a:t>
                      </a:r>
                      <a:endParaRPr lang="en-US" sz="1100" b="0" i="0" u="none" strike="noStrike" dirty="0">
                        <a:solidFill>
                          <a:srgbClr val="000000"/>
                        </a:solidFill>
                        <a:effectLst/>
                        <a:latin typeface="Calibri" panose="020F0502020204030204" pitchFamily="34" charset="0"/>
                      </a:endParaRPr>
                    </a:p>
                  </a:txBody>
                  <a:tcPr marL="6339" marR="6339" marT="6339" marB="0" anchor="b"/>
                </a:tc>
                <a:extLst>
                  <a:ext uri="{0D108BD9-81ED-4DB2-BD59-A6C34878D82A}">
                    <a16:rowId xmlns:a16="http://schemas.microsoft.com/office/drawing/2014/main" val="606080998"/>
                  </a:ext>
                </a:extLst>
              </a:tr>
            </a:tbl>
          </a:graphicData>
        </a:graphic>
      </p:graphicFrame>
    </p:spTree>
    <p:extLst>
      <p:ext uri="{BB962C8B-B14F-4D97-AF65-F5344CB8AC3E}">
        <p14:creationId xmlns:p14="http://schemas.microsoft.com/office/powerpoint/2010/main" val="2206860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5807" y="422787"/>
            <a:ext cx="8819535" cy="744303"/>
          </a:xfrm>
        </p:spPr>
        <p:txBody>
          <a:bodyPr>
            <a:normAutofit/>
          </a:bodyPr>
          <a:lstStyle/>
          <a:p>
            <a:pPr>
              <a:lnSpc>
                <a:spcPct val="100000"/>
              </a:lnSpc>
            </a:pPr>
            <a:r>
              <a:rPr sz="4000" b="1" dirty="0"/>
              <a:t>Literature Survey: Gaps in Existing Research</a:t>
            </a:r>
          </a:p>
        </p:txBody>
      </p:sp>
      <p:sp>
        <p:nvSpPr>
          <p:cNvPr id="3" name="Content Placeholder 2"/>
          <p:cNvSpPr>
            <a:spLocks noGrp="1"/>
          </p:cNvSpPr>
          <p:nvPr>
            <p:ph idx="1"/>
          </p:nvPr>
        </p:nvSpPr>
        <p:spPr>
          <a:xfrm>
            <a:off x="822959" y="1845734"/>
            <a:ext cx="7543801" cy="3040898"/>
          </a:xfrm>
        </p:spPr>
        <p:txBody>
          <a:bodyPr/>
          <a:lstStyle/>
          <a:p>
            <a:pPr algn="just"/>
            <a:r>
              <a:rPr sz="2000" dirty="0"/>
              <a:t>Despite the progress made in using machine learning models for stroke diagnosis, several challenges remain:</a:t>
            </a:r>
          </a:p>
          <a:p>
            <a:pPr algn="just"/>
            <a:r>
              <a:rPr sz="2000" dirty="0"/>
              <a:t>- Limited availability of diverse and large-scale datasets, particularly from different demographic backgrounds.</a:t>
            </a:r>
          </a:p>
          <a:p>
            <a:pPr algn="just"/>
            <a:r>
              <a:rPr sz="2000" dirty="0"/>
              <a:t>- High variability in neuroimage quality, making it difficult for models to generalize.</a:t>
            </a:r>
          </a:p>
          <a:p>
            <a:pPr algn="just"/>
            <a:r>
              <a:rPr sz="2000" dirty="0"/>
              <a:t>- Lack of real-time diagnostic systems integrating neuroimage analysis with clinical data for comprehensive stroke detection.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7316" y="536622"/>
            <a:ext cx="8790039" cy="748455"/>
          </a:xfrm>
        </p:spPr>
        <p:txBody>
          <a:bodyPr>
            <a:normAutofit/>
          </a:bodyPr>
          <a:lstStyle/>
          <a:p>
            <a:r>
              <a:rPr sz="4000" b="1" dirty="0"/>
              <a:t>Literature Survey: Addressing Research Gaps</a:t>
            </a:r>
          </a:p>
        </p:txBody>
      </p:sp>
      <p:sp>
        <p:nvSpPr>
          <p:cNvPr id="3" name="Content Placeholder 2"/>
          <p:cNvSpPr>
            <a:spLocks noGrp="1"/>
          </p:cNvSpPr>
          <p:nvPr>
            <p:ph idx="1"/>
          </p:nvPr>
        </p:nvSpPr>
        <p:spPr>
          <a:xfrm>
            <a:off x="822959" y="1845734"/>
            <a:ext cx="7543801" cy="2667272"/>
          </a:xfrm>
        </p:spPr>
        <p:txBody>
          <a:bodyPr/>
          <a:lstStyle/>
          <a:p>
            <a:pPr algn="just"/>
            <a:r>
              <a:rPr sz="2000" dirty="0"/>
              <a:t>Our project addresses these gaps by:</a:t>
            </a:r>
          </a:p>
          <a:p>
            <a:pPr algn="just"/>
            <a:r>
              <a:rPr sz="2000" dirty="0"/>
              <a:t>- Utilizing multiple datasets from different institutions to increase data diversity and improve model generalization.</a:t>
            </a:r>
          </a:p>
          <a:p>
            <a:pPr algn="just"/>
            <a:r>
              <a:rPr sz="2000" dirty="0"/>
              <a:t>- Applying advanced data augmentation and image enhancement techniques to handle variability in neuroimage quality.</a:t>
            </a:r>
          </a:p>
          <a:p>
            <a:pPr algn="just"/>
            <a:r>
              <a:rPr sz="2000" dirty="0"/>
              <a:t>- Developing a real-time diagnostic tool that integrates neuroimage analysis with clinical data for comprehensive stroke diagnosis.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11973C2-EB8B-452A-A698-4A252FD3A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0162E77-11AD-44A7-84EC-40C59EEFB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65712" y="317473"/>
            <a:ext cx="4776107" cy="1450757"/>
          </a:xfrm>
        </p:spPr>
        <p:txBody>
          <a:bodyPr>
            <a:normAutofit/>
          </a:bodyPr>
          <a:lstStyle/>
          <a:p>
            <a:r>
              <a:rPr lang="en-IN" sz="3700" dirty="0"/>
              <a:t>Hardware and Software Requirements</a:t>
            </a:r>
          </a:p>
        </p:txBody>
      </p:sp>
      <p:pic>
        <p:nvPicPr>
          <p:cNvPr id="5" name="Picture 4" descr="Electronic circuit board">
            <a:extLst>
              <a:ext uri="{FF2B5EF4-FFF2-40B4-BE49-F238E27FC236}">
                <a16:creationId xmlns:a16="http://schemas.microsoft.com/office/drawing/2014/main" id="{899924DA-D333-6219-8EDD-D9B27AA4BD63}"/>
              </a:ext>
            </a:extLst>
          </p:cNvPr>
          <p:cNvPicPr>
            <a:picLocks noChangeAspect="1"/>
          </p:cNvPicPr>
          <p:nvPr/>
        </p:nvPicPr>
        <p:blipFill>
          <a:blip r:embed="rId2"/>
          <a:srcRect l="48957" r="17128" b="1"/>
          <a:stretch/>
        </p:blipFill>
        <p:spPr>
          <a:xfrm>
            <a:off x="20" y="-12128"/>
            <a:ext cx="3490702" cy="6870127"/>
          </a:xfrm>
          <a:prstGeom prst="rect">
            <a:avLst/>
          </a:prstGeom>
        </p:spPr>
      </p:pic>
      <p:cxnSp>
        <p:nvCxnSpPr>
          <p:cNvPr id="13" name="Straight Connector 12">
            <a:extLst>
              <a:ext uri="{FF2B5EF4-FFF2-40B4-BE49-F238E27FC236}">
                <a16:creationId xmlns:a16="http://schemas.microsoft.com/office/drawing/2014/main" id="{5AB158E9-1B40-4CD6-95F0-95CA11DF7B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65712" y="2085703"/>
            <a:ext cx="4628015"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3886200" y="2085702"/>
            <a:ext cx="4776107" cy="4211715"/>
          </a:xfrm>
        </p:spPr>
        <p:txBody>
          <a:bodyPr>
            <a:noAutofit/>
          </a:bodyPr>
          <a:lstStyle/>
          <a:p>
            <a:pPr algn="just"/>
            <a:r>
              <a:rPr lang="en-IN" sz="1600" dirty="0"/>
              <a:t>**</a:t>
            </a:r>
            <a:r>
              <a:rPr lang="en-IN" sz="1800" b="1" dirty="0"/>
              <a:t>Hardware</a:t>
            </a:r>
            <a:r>
              <a:rPr lang="en-IN" sz="1600" dirty="0"/>
              <a:t>**:</a:t>
            </a:r>
          </a:p>
          <a:p>
            <a:pPr algn="just"/>
            <a:r>
              <a:rPr lang="en-IN" sz="1600" dirty="0"/>
              <a:t>- GPU-enabled system for training (e.g., NVIDIA GTX 1080 or higher)</a:t>
            </a:r>
          </a:p>
          <a:p>
            <a:pPr algn="just"/>
            <a:r>
              <a:rPr lang="en-IN" sz="1600" dirty="0"/>
              <a:t>- RAM (16GB or higher)</a:t>
            </a:r>
          </a:p>
          <a:p>
            <a:pPr algn="just"/>
            <a:endParaRPr lang="en-IN" sz="1600" dirty="0"/>
          </a:p>
          <a:p>
            <a:pPr algn="just"/>
            <a:r>
              <a:rPr lang="en-IN" sz="1600" dirty="0"/>
              <a:t>**</a:t>
            </a:r>
            <a:r>
              <a:rPr lang="en-IN" sz="1800" b="1" dirty="0"/>
              <a:t>Software</a:t>
            </a:r>
            <a:r>
              <a:rPr lang="en-IN" sz="1600" dirty="0"/>
              <a:t>**:</a:t>
            </a:r>
          </a:p>
          <a:p>
            <a:pPr algn="just"/>
            <a:r>
              <a:rPr lang="en-IN" sz="1600" dirty="0"/>
              <a:t>- Python 3.x</a:t>
            </a:r>
          </a:p>
          <a:p>
            <a:pPr algn="just"/>
            <a:r>
              <a:rPr lang="en-IN" sz="1600" dirty="0"/>
              <a:t>- TensorFlow, </a:t>
            </a:r>
            <a:r>
              <a:rPr lang="en-IN" sz="1600" dirty="0" err="1"/>
              <a:t>Keras</a:t>
            </a:r>
            <a:r>
              <a:rPr lang="en-IN" sz="1600" dirty="0"/>
              <a:t>, </a:t>
            </a:r>
            <a:r>
              <a:rPr lang="en-IN" sz="1600" dirty="0" err="1"/>
              <a:t>PyTorch</a:t>
            </a:r>
            <a:endParaRPr lang="en-IN" sz="1600" dirty="0"/>
          </a:p>
          <a:p>
            <a:pPr algn="just"/>
            <a:r>
              <a:rPr lang="en-IN" sz="1600" dirty="0"/>
              <a:t>- </a:t>
            </a:r>
            <a:r>
              <a:rPr lang="en-IN" sz="1600" dirty="0" err="1"/>
              <a:t>SimpleITK</a:t>
            </a:r>
            <a:r>
              <a:rPr lang="en-IN" sz="1600" dirty="0"/>
              <a:t>, </a:t>
            </a:r>
            <a:r>
              <a:rPr lang="en-IN" sz="1600" dirty="0" err="1"/>
              <a:t>nibabel</a:t>
            </a:r>
            <a:r>
              <a:rPr lang="en-IN" sz="1600" dirty="0"/>
              <a:t> for neuroimage processing</a:t>
            </a:r>
          </a:p>
          <a:p>
            <a:pPr algn="just"/>
            <a:r>
              <a:rPr lang="en-IN" sz="1600" dirty="0"/>
              <a:t>- </a:t>
            </a:r>
            <a:r>
              <a:rPr lang="en-IN" sz="1600" dirty="0" err="1"/>
              <a:t>Jupyter</a:t>
            </a:r>
            <a:r>
              <a:rPr lang="en-IN" sz="1600" dirty="0"/>
              <a:t> Notebook, Google </a:t>
            </a:r>
            <a:r>
              <a:rPr lang="en-IN" sz="1600" dirty="0" err="1"/>
              <a:t>Colab</a:t>
            </a:r>
            <a:endParaRPr lang="en-IN" sz="1600" dirty="0"/>
          </a:p>
          <a:p>
            <a:pPr algn="just"/>
            <a:r>
              <a:rPr lang="en-IN" sz="1600" dirty="0"/>
              <a:t>- Operating System: Linux/Windows</a:t>
            </a:r>
          </a:p>
        </p:txBody>
      </p:sp>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489</TotalTime>
  <Words>1177</Words>
  <Application>Microsoft Office PowerPoint</Application>
  <PresentationFormat>On-screen Show (4:3)</PresentationFormat>
  <Paragraphs>81</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Bahnschrift SemiBold</vt:lpstr>
      <vt:lpstr>Calibri</vt:lpstr>
      <vt:lpstr>Calibri Light</vt:lpstr>
      <vt:lpstr>Retrospect</vt:lpstr>
      <vt:lpstr>Diagnostic Model using Neuroimages for Stroke Identification A Machine Learning Approach</vt:lpstr>
      <vt:lpstr>Abstract</vt:lpstr>
      <vt:lpstr>Introduction</vt:lpstr>
      <vt:lpstr>Literature Survey: Scope of Review</vt:lpstr>
      <vt:lpstr>Literature Survey: Key Studies and Methodologies</vt:lpstr>
      <vt:lpstr>PowerPoint Presentation</vt:lpstr>
      <vt:lpstr>Literature Survey: Gaps in Existing Research</vt:lpstr>
      <vt:lpstr>Literature Survey: Addressing Research Gaps</vt:lpstr>
      <vt:lpstr>Hardware and Software Requirements</vt:lpstr>
      <vt:lpstr>Literature Survey: Conclusion</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Diagnostic Model using Neuroimages for Stroke Identification A Machine Learning Approach</dc:title>
  <dc:subject/>
  <dc:creator>Ayushman</dc:creator>
  <cp:keywords/>
  <dc:description>generated using python-pptx</dc:description>
  <cp:lastModifiedBy>Ayushman sharma</cp:lastModifiedBy>
  <cp:revision>27</cp:revision>
  <dcterms:created xsi:type="dcterms:W3CDTF">2013-01-27T09:14:16Z</dcterms:created>
  <dcterms:modified xsi:type="dcterms:W3CDTF">2024-09-24T09:53:58Z</dcterms:modified>
  <cp:category/>
</cp:coreProperties>
</file>

<file path=docProps/thumbnail.jpeg>
</file>